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9"/>
  </p:notesMasterIdLst>
  <p:handoutMasterIdLst>
    <p:handoutMasterId r:id="rId50"/>
  </p:handoutMasterIdLst>
  <p:sldIdLst>
    <p:sldId id="1460" r:id="rId2"/>
    <p:sldId id="1462" r:id="rId3"/>
    <p:sldId id="1493" r:id="rId4"/>
    <p:sldId id="1492" r:id="rId5"/>
    <p:sldId id="1494" r:id="rId6"/>
    <p:sldId id="1495" r:id="rId7"/>
    <p:sldId id="1499" r:id="rId8"/>
    <p:sldId id="1501" r:id="rId9"/>
    <p:sldId id="1507" r:id="rId10"/>
    <p:sldId id="1496" r:id="rId11"/>
    <p:sldId id="1497" r:id="rId12"/>
    <p:sldId id="1498" r:id="rId13"/>
    <p:sldId id="1502" r:id="rId14"/>
    <p:sldId id="1535" r:id="rId15"/>
    <p:sldId id="1506" r:id="rId16"/>
    <p:sldId id="1509" r:id="rId17"/>
    <p:sldId id="1510" r:id="rId18"/>
    <p:sldId id="1504" r:id="rId19"/>
    <p:sldId id="1505" r:id="rId20"/>
    <p:sldId id="1511" r:id="rId21"/>
    <p:sldId id="1512" r:id="rId22"/>
    <p:sldId id="1508" r:id="rId23"/>
    <p:sldId id="1513" r:id="rId24"/>
    <p:sldId id="1515" r:id="rId25"/>
    <p:sldId id="1514" r:id="rId26"/>
    <p:sldId id="1516" r:id="rId27"/>
    <p:sldId id="1517" r:id="rId28"/>
    <p:sldId id="1527" r:id="rId29"/>
    <p:sldId id="1518" r:id="rId30"/>
    <p:sldId id="1528" r:id="rId31"/>
    <p:sldId id="1519" r:id="rId32"/>
    <p:sldId id="1520" r:id="rId33"/>
    <p:sldId id="1521" r:id="rId34"/>
    <p:sldId id="1522" r:id="rId35"/>
    <p:sldId id="1523" r:id="rId36"/>
    <p:sldId id="1524" r:id="rId37"/>
    <p:sldId id="1525" r:id="rId38"/>
    <p:sldId id="1526" r:id="rId39"/>
    <p:sldId id="1529" r:id="rId40"/>
    <p:sldId id="1530" r:id="rId41"/>
    <p:sldId id="1531" r:id="rId42"/>
    <p:sldId id="1532" r:id="rId43"/>
    <p:sldId id="1533" r:id="rId44"/>
    <p:sldId id="1534" r:id="rId45"/>
    <p:sldId id="1536" r:id="rId46"/>
    <p:sldId id="1500" r:id="rId47"/>
    <p:sldId id="1278" r:id="rId48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9" autoAdjust="0"/>
    <p:restoredTop sz="75202" autoAdjust="0"/>
  </p:normalViewPr>
  <p:slideViewPr>
    <p:cSldViewPr>
      <p:cViewPr>
        <p:scale>
          <a:sx n="95" d="100"/>
          <a:sy n="95" d="100"/>
        </p:scale>
        <p:origin x="-584" y="-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handoutMaster" Target="handoutMasters/handoutMaster1.xml"/><Relationship Id="rId51" Type="http://schemas.openxmlformats.org/officeDocument/2006/relationships/printerSettings" Target="printerSettings/printerSettings1.bin"/><Relationship Id="rId52" Type="http://schemas.openxmlformats.org/officeDocument/2006/relationships/presProps" Target="presProps.xml"/><Relationship Id="rId53" Type="http://schemas.openxmlformats.org/officeDocument/2006/relationships/viewProps" Target="viewProps.xml"/><Relationship Id="rId54" Type="http://schemas.openxmlformats.org/officeDocument/2006/relationships/theme" Target="theme/theme1.xml"/><Relationship Id="rId55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eg>
</file>

<file path=ppt/media/image6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548680"/>
            <a:ext cx="7992888" cy="533400"/>
          </a:xfrm>
        </p:spPr>
        <p:txBody>
          <a:bodyPr/>
          <a:lstStyle/>
          <a:p>
            <a:r>
              <a:rPr lang="en-GB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11560" y="1196752"/>
            <a:ext cx="3816424" cy="4896544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dirty="0" smtClean="0"/>
              <a:t>Click to edit Master text styles</a:t>
            </a:r>
          </a:p>
          <a:p>
            <a:pPr lvl="1"/>
            <a:r>
              <a:rPr lang="en-GB" dirty="0" smtClean="0"/>
              <a:t>Second level</a:t>
            </a:r>
          </a:p>
          <a:p>
            <a:pPr lvl="2"/>
            <a:r>
              <a:rPr lang="en-GB" dirty="0" smtClean="0"/>
              <a:t>Third level</a:t>
            </a:r>
          </a:p>
          <a:p>
            <a:pPr lvl="3"/>
            <a:r>
              <a:rPr lang="en-GB" dirty="0" smtClean="0"/>
              <a:t>Fourth level</a:t>
            </a:r>
          </a:p>
          <a:p>
            <a:pPr lvl="4"/>
            <a:r>
              <a:rPr lang="en-GB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88024" y="1196752"/>
            <a:ext cx="3811141" cy="4896544"/>
          </a:xfrm>
        </p:spPr>
        <p:txBody>
          <a:bodyPr/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 smtClean="0"/>
              <a:t>Click to edit Master text styles</a:t>
            </a:r>
          </a:p>
          <a:p>
            <a:pPr lvl="1"/>
            <a:r>
              <a:rPr lang="en-GB" smtClean="0"/>
              <a:t>Second level</a:t>
            </a:r>
          </a:p>
          <a:p>
            <a:pPr lvl="2"/>
            <a:r>
              <a:rPr lang="en-GB" smtClean="0"/>
              <a:t>Third level</a:t>
            </a:r>
          </a:p>
          <a:p>
            <a:pPr lvl="3"/>
            <a:r>
              <a:rPr lang="en-GB" smtClean="0"/>
              <a:t>Fourth level</a:t>
            </a:r>
          </a:p>
          <a:p>
            <a:pPr lvl="4"/>
            <a:r>
              <a:rPr lang="en-GB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>
          <a:xfrm>
            <a:off x="3492500" y="6310313"/>
            <a:ext cx="2133600" cy="547687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fld id="{97757565-4F90-BC4F-9F85-C21F0A10798E}" type="slidenum">
              <a:rPr lang="en-GB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6624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  <p:sldLayoutId id="2147483659" r:id="rId8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2192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40386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Monday, April 20, 2015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0386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3622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Session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11: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Beyond MapReduce —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Stream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Processing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:p14="http://schemas.microsoft.com/office/powerpoint/2010/main" val="18787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Mechanism for extracting </a:t>
            </a:r>
            <a:r>
              <a:rPr lang="en-US" dirty="0" smtClean="0"/>
              <a:t>finite relations </a:t>
            </a:r>
            <a:r>
              <a:rPr lang="en-US" dirty="0"/>
              <a:t>from an infinite stream</a:t>
            </a:r>
          </a:p>
          <a:p>
            <a:r>
              <a:rPr lang="en-US" dirty="0" smtClean="0"/>
              <a:t>Windows restrict processing scope:</a:t>
            </a:r>
            <a:endParaRPr lang="en-US" dirty="0"/>
          </a:p>
          <a:p>
            <a:pPr lvl="1"/>
            <a:r>
              <a:rPr lang="en-US" dirty="0"/>
              <a:t>Windows based on ordering attributes (e.g., time) </a:t>
            </a:r>
          </a:p>
          <a:p>
            <a:pPr lvl="1"/>
            <a:r>
              <a:rPr lang="en-US" dirty="0"/>
              <a:t>Windows based on item (record) counts</a:t>
            </a:r>
          </a:p>
          <a:p>
            <a:pPr lvl="1"/>
            <a:r>
              <a:rPr lang="en-US" dirty="0"/>
              <a:t>Windows based on explicit markers (e.g., punctuations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Variants (e.g., some semantic partitioning constraint)</a:t>
            </a:r>
          </a:p>
        </p:txBody>
      </p:sp>
    </p:spTree>
    <p:extLst>
      <p:ext uri="{BB962C8B-B14F-4D97-AF65-F5344CB8AC3E}">
        <p14:creationId xmlns:p14="http://schemas.microsoft.com/office/powerpoint/2010/main" val="32879388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on Ordering Attributes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Assumes the existence of an attribute that defines the order of stream </a:t>
            </a:r>
            <a:r>
              <a:rPr lang="en-US" dirty="0" smtClean="0"/>
              <a:t>elements </a:t>
            </a:r>
            <a:r>
              <a:rPr lang="en-US" dirty="0"/>
              <a:t>(e.g., time)</a:t>
            </a:r>
          </a:p>
          <a:p>
            <a:r>
              <a:rPr lang="en-US" dirty="0" smtClean="0"/>
              <a:t>Let </a:t>
            </a:r>
            <a:r>
              <a:rPr lang="en-US" i="1" dirty="0" smtClean="0"/>
              <a:t>T</a:t>
            </a:r>
            <a:r>
              <a:rPr lang="en-US" dirty="0" smtClean="0"/>
              <a:t> be the window </a:t>
            </a:r>
            <a:r>
              <a:rPr lang="en-US" dirty="0" smtClean="0"/>
              <a:t>size in </a:t>
            </a:r>
            <a:r>
              <a:rPr lang="en-US" dirty="0" smtClean="0"/>
              <a:t>units of the ordering </a:t>
            </a:r>
            <a:r>
              <a:rPr lang="en-US" dirty="0" smtClean="0"/>
              <a:t>attribute</a:t>
            </a:r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 bwMode="auto">
          <a:xfrm>
            <a:off x="899592" y="378904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899592" y="522920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63891F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0" name="TextBox 39"/>
          <p:cNvSpPr txBox="1"/>
          <p:nvPr/>
        </p:nvSpPr>
        <p:spPr>
          <a:xfrm>
            <a:off x="1619672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171733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723794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275856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4</a:t>
            </a:r>
          </a:p>
        </p:txBody>
      </p:sp>
      <p:cxnSp>
        <p:nvCxnSpPr>
          <p:cNvPr id="44" name="Straight Connector 43"/>
          <p:cNvCxnSpPr/>
          <p:nvPr/>
        </p:nvCxnSpPr>
        <p:spPr bwMode="auto">
          <a:xfrm>
            <a:off x="1763688" y="378904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Connector 44"/>
          <p:cNvCxnSpPr/>
          <p:nvPr/>
        </p:nvCxnSpPr>
        <p:spPr bwMode="auto">
          <a:xfrm>
            <a:off x="2339752" y="378904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Straight Connector 45"/>
          <p:cNvCxnSpPr/>
          <p:nvPr/>
        </p:nvCxnSpPr>
        <p:spPr bwMode="auto">
          <a:xfrm>
            <a:off x="2915816" y="378904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7" name="Straight Connector 46"/>
          <p:cNvCxnSpPr/>
          <p:nvPr/>
        </p:nvCxnSpPr>
        <p:spPr bwMode="auto">
          <a:xfrm>
            <a:off x="3491880" y="378904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8" name="TextBox 47"/>
          <p:cNvSpPr txBox="1"/>
          <p:nvPr/>
        </p:nvSpPr>
        <p:spPr>
          <a:xfrm>
            <a:off x="4523242" y="3378478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075303" y="337847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627364" y="337847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179426" y="337847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52" name="Straight Connector 51"/>
          <p:cNvCxnSpPr/>
          <p:nvPr/>
        </p:nvCxnSpPr>
        <p:spPr bwMode="auto">
          <a:xfrm>
            <a:off x="4644008" y="378904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3" name="Straight Connector 52"/>
          <p:cNvCxnSpPr/>
          <p:nvPr/>
        </p:nvCxnSpPr>
        <p:spPr bwMode="auto">
          <a:xfrm>
            <a:off x="5220072" y="378904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4" name="Straight Connector 53"/>
          <p:cNvCxnSpPr/>
          <p:nvPr/>
        </p:nvCxnSpPr>
        <p:spPr bwMode="auto">
          <a:xfrm>
            <a:off x="5796136" y="378904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Connector 54"/>
          <p:cNvCxnSpPr/>
          <p:nvPr/>
        </p:nvCxnSpPr>
        <p:spPr bwMode="auto">
          <a:xfrm>
            <a:off x="6372200" y="378904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Connector 55"/>
          <p:cNvCxnSpPr/>
          <p:nvPr/>
        </p:nvCxnSpPr>
        <p:spPr bwMode="auto">
          <a:xfrm>
            <a:off x="1763688" y="400506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7" name="Straight Connector 56"/>
          <p:cNvCxnSpPr/>
          <p:nvPr/>
        </p:nvCxnSpPr>
        <p:spPr bwMode="auto">
          <a:xfrm>
            <a:off x="2339752" y="4221088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8" name="Straight Connector 57"/>
          <p:cNvCxnSpPr/>
          <p:nvPr/>
        </p:nvCxnSpPr>
        <p:spPr bwMode="auto">
          <a:xfrm>
            <a:off x="2915816" y="436510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Straight Connector 58"/>
          <p:cNvCxnSpPr/>
          <p:nvPr/>
        </p:nvCxnSpPr>
        <p:spPr bwMode="auto">
          <a:xfrm>
            <a:off x="3491880" y="4509120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0" name="TextBox 59"/>
          <p:cNvSpPr txBox="1"/>
          <p:nvPr/>
        </p:nvSpPr>
        <p:spPr>
          <a:xfrm>
            <a:off x="1619672" y="481863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61" name="Straight Connector 60"/>
          <p:cNvCxnSpPr/>
          <p:nvPr/>
        </p:nvCxnSpPr>
        <p:spPr bwMode="auto">
          <a:xfrm>
            <a:off x="1763688" y="5290465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2" name="TextBox 61"/>
          <p:cNvSpPr txBox="1"/>
          <p:nvPr/>
        </p:nvSpPr>
        <p:spPr>
          <a:xfrm>
            <a:off x="3947178" y="481863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251434" y="4746630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64" name="Straight Connector 63"/>
          <p:cNvCxnSpPr/>
          <p:nvPr/>
        </p:nvCxnSpPr>
        <p:spPr bwMode="auto">
          <a:xfrm>
            <a:off x="1763688" y="5517232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5" name="Straight Connector 64"/>
          <p:cNvCxnSpPr/>
          <p:nvPr/>
        </p:nvCxnSpPr>
        <p:spPr bwMode="auto">
          <a:xfrm>
            <a:off x="4067944" y="52292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6" name="Straight Connector 65"/>
          <p:cNvCxnSpPr/>
          <p:nvPr/>
        </p:nvCxnSpPr>
        <p:spPr bwMode="auto">
          <a:xfrm>
            <a:off x="6372200" y="52292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7" name="Straight Connector 66"/>
          <p:cNvCxnSpPr/>
          <p:nvPr/>
        </p:nvCxnSpPr>
        <p:spPr bwMode="auto">
          <a:xfrm>
            <a:off x="4067944" y="5661248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8" name="TextBox 67"/>
          <p:cNvSpPr txBox="1"/>
          <p:nvPr/>
        </p:nvSpPr>
        <p:spPr>
          <a:xfrm>
            <a:off x="6804248" y="3306470"/>
            <a:ext cx="1507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+mn-lt"/>
              </a:rPr>
              <a:t>s</a:t>
            </a:r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liding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804248" y="4746630"/>
            <a:ext cx="17015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tumbling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004348" y="3810526"/>
            <a:ext cx="112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’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020272" y="5301208"/>
            <a:ext cx="1260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i+1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17217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on Counts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 of size </a:t>
            </a:r>
            <a:r>
              <a:rPr lang="en-US" i="1" dirty="0"/>
              <a:t>N </a:t>
            </a:r>
            <a:r>
              <a:rPr lang="en-US" dirty="0"/>
              <a:t>elements (sliding, tumbling) over the stream</a:t>
            </a:r>
          </a:p>
          <a:p>
            <a:r>
              <a:rPr lang="en-US" dirty="0" smtClean="0"/>
              <a:t>Challenges:</a:t>
            </a:r>
          </a:p>
          <a:p>
            <a:pPr lvl="1"/>
            <a:r>
              <a:rPr lang="en-US" dirty="0" smtClean="0"/>
              <a:t>Problematic </a:t>
            </a:r>
            <a:r>
              <a:rPr lang="en-US" dirty="0"/>
              <a:t>with non-unique </a:t>
            </a:r>
            <a:r>
              <a:rPr lang="en-US" dirty="0" smtClean="0"/>
              <a:t>timestamps: non-deterministic output</a:t>
            </a:r>
          </a:p>
          <a:p>
            <a:pPr lvl="1"/>
            <a:r>
              <a:rPr lang="en-US" dirty="0" smtClean="0"/>
              <a:t>Unpredictable window size (and storage requirements)</a:t>
            </a:r>
            <a:endParaRPr lang="en-US" dirty="0"/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899592" y="4941168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3" name="TextBox 72"/>
          <p:cNvSpPr txBox="1"/>
          <p:nvPr/>
        </p:nvSpPr>
        <p:spPr>
          <a:xfrm>
            <a:off x="1619672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171733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3875170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76" name="Straight Connector 75"/>
          <p:cNvCxnSpPr/>
          <p:nvPr/>
        </p:nvCxnSpPr>
        <p:spPr bwMode="auto">
          <a:xfrm>
            <a:off x="176368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7" name="Straight Connector 76"/>
          <p:cNvCxnSpPr/>
          <p:nvPr/>
        </p:nvCxnSpPr>
        <p:spPr bwMode="auto">
          <a:xfrm>
            <a:off x="233975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8" name="Straight Connector 77"/>
          <p:cNvCxnSpPr/>
          <p:nvPr/>
        </p:nvCxnSpPr>
        <p:spPr bwMode="auto">
          <a:xfrm>
            <a:off x="39959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9" name="TextBox 78"/>
          <p:cNvSpPr txBox="1"/>
          <p:nvPr/>
        </p:nvSpPr>
        <p:spPr>
          <a:xfrm>
            <a:off x="2699792" y="4530606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075303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5627364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6179426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83" name="Straight Connector 82"/>
          <p:cNvCxnSpPr/>
          <p:nvPr/>
        </p:nvCxnSpPr>
        <p:spPr bwMode="auto">
          <a:xfrm>
            <a:off x="284380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4" name="Straight Connector 83"/>
          <p:cNvCxnSpPr/>
          <p:nvPr/>
        </p:nvCxnSpPr>
        <p:spPr bwMode="auto">
          <a:xfrm>
            <a:off x="522007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5" name="Straight Connector 84"/>
          <p:cNvCxnSpPr/>
          <p:nvPr/>
        </p:nvCxnSpPr>
        <p:spPr bwMode="auto">
          <a:xfrm>
            <a:off x="57961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6" name="Straight Connector 85"/>
          <p:cNvCxnSpPr/>
          <p:nvPr/>
        </p:nvCxnSpPr>
        <p:spPr bwMode="auto">
          <a:xfrm>
            <a:off x="1763688" y="5157192"/>
            <a:ext cx="10801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7" name="Straight Connector 86"/>
          <p:cNvCxnSpPr/>
          <p:nvPr/>
        </p:nvCxnSpPr>
        <p:spPr bwMode="auto">
          <a:xfrm>
            <a:off x="2339752" y="5373216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8" name="Straight Connector 87"/>
          <p:cNvCxnSpPr/>
          <p:nvPr/>
        </p:nvCxnSpPr>
        <p:spPr bwMode="auto">
          <a:xfrm>
            <a:off x="3995936" y="5517232"/>
            <a:ext cx="18002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1253982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from “Punctuations”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Application-inserted “end-of-processing”</a:t>
            </a:r>
          </a:p>
          <a:p>
            <a:pPr lvl="1"/>
            <a:r>
              <a:rPr lang="en-US" dirty="0" smtClean="0"/>
              <a:t>Example</a:t>
            </a:r>
            <a:r>
              <a:rPr lang="en-US" dirty="0" smtClean="0"/>
              <a:t>: stream of actions… “end of user session”</a:t>
            </a:r>
          </a:p>
          <a:p>
            <a:r>
              <a:rPr lang="en-US" dirty="0" smtClean="0"/>
              <a:t>Properties</a:t>
            </a:r>
          </a:p>
          <a:p>
            <a:pPr lvl="1"/>
            <a:r>
              <a:rPr lang="en-US" dirty="0" smtClean="0"/>
              <a:t>Advantage: application-controlled semantics</a:t>
            </a:r>
          </a:p>
          <a:p>
            <a:pPr lvl="1"/>
            <a:r>
              <a:rPr lang="en-US" dirty="0" smtClean="0"/>
              <a:t>Disadvantage: unpredictable window size (too large or too small)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2138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ajine_potter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70930" y="0"/>
            <a:ext cx="10301654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86200" y="329624"/>
            <a:ext cx="5029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3200" dirty="0" smtClean="0">
                <a:latin typeface="Gill Sans"/>
                <a:cs typeface="Gill Sans"/>
              </a:rPr>
              <a:t>Common Techniques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</a:t>
            </a:r>
            <a:r>
              <a:rPr lang="en-US" sz="1000" b="0" dirty="0" smtClean="0"/>
              <a:t>(Pottery)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34799251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“Hello World” Stream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Problem:</a:t>
            </a:r>
          </a:p>
          <a:p>
            <a:pPr lvl="1"/>
            <a:r>
              <a:rPr lang="en-US" dirty="0" smtClean="0"/>
              <a:t>Count the frequency of items in the stream</a:t>
            </a:r>
          </a:p>
          <a:p>
            <a:r>
              <a:rPr lang="en-US" dirty="0" smtClean="0"/>
              <a:t>Why?</a:t>
            </a:r>
          </a:p>
          <a:p>
            <a:pPr lvl="1"/>
            <a:r>
              <a:rPr lang="en-US" dirty="0" smtClean="0"/>
              <a:t>Take some action when frequency exceeds a threshold</a:t>
            </a:r>
          </a:p>
          <a:p>
            <a:pPr lvl="1"/>
            <a:r>
              <a:rPr lang="en-US" dirty="0" smtClean="0"/>
              <a:t>Data mining: raw counts → occurring counts → association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375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Raw Stream…</a:t>
            </a:r>
            <a:endParaRPr lang="en-US" dirty="0"/>
          </a:p>
        </p:txBody>
      </p:sp>
      <p:pic>
        <p:nvPicPr>
          <p:cNvPr id="4" name="Content Placeholder 6" descr="fpm-setup.pdf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474" b="-9474"/>
          <a:stretch/>
        </p:blipFill>
        <p:spPr>
          <a:xfrm>
            <a:off x="486032" y="1783184"/>
            <a:ext cx="8094644" cy="3703216"/>
          </a:xfrm>
        </p:spPr>
      </p:pic>
    </p:spTree>
    <p:extLst>
      <p:ext uri="{BB962C8B-B14F-4D97-AF65-F5344CB8AC3E}">
        <p14:creationId xmlns:p14="http://schemas.microsoft.com/office/powerpoint/2010/main" val="8855400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Divide Into Windows…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727200"/>
            <a:ext cx="8001000" cy="337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216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Window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89" y="1706880"/>
            <a:ext cx="8126730" cy="393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9622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Window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3400" y="1143000"/>
            <a:ext cx="9144000" cy="445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77942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Basics of </a:t>
            </a:r>
            <a:r>
              <a:rPr lang="en-US" dirty="0" smtClean="0"/>
              <a:t>stream </a:t>
            </a:r>
            <a:r>
              <a:rPr lang="en-US" dirty="0" smtClean="0"/>
              <a:t>processing</a:t>
            </a:r>
          </a:p>
          <a:p>
            <a:r>
              <a:rPr lang="en-US" dirty="0" smtClean="0"/>
              <a:t>Sampling and hashing</a:t>
            </a:r>
          </a:p>
          <a:p>
            <a:r>
              <a:rPr lang="en-US" dirty="0" smtClean="0"/>
              <a:t>Architectures for stream processing</a:t>
            </a:r>
            <a:endParaRPr lang="en-US" dirty="0" smtClean="0"/>
          </a:p>
          <a:p>
            <a:r>
              <a:rPr lang="en-US" dirty="0" smtClean="0"/>
              <a:t>Twitter case study</a:t>
            </a:r>
          </a:p>
        </p:txBody>
      </p:sp>
    </p:spTree>
    <p:extLst>
      <p:ext uri="{BB962C8B-B14F-4D97-AF65-F5344CB8AC3E}">
        <p14:creationId xmlns:p14="http://schemas.microsoft.com/office/powerpoint/2010/main" val="8568744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 Counting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issue?</a:t>
            </a:r>
          </a:p>
          <a:p>
            <a:r>
              <a:rPr lang="en-US" dirty="0" smtClean="0"/>
              <a:t>What’s the solution?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3441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Lessons learned?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57251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Solutions are approximate (or </a:t>
            </a:r>
            <a:r>
              <a:rPr lang="en-US" sz="28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lossy</a:t>
            </a: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)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683360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Sampling</a:t>
            </a:r>
          </a:p>
          <a:p>
            <a:r>
              <a:rPr lang="en-US" dirty="0" smtClean="0"/>
              <a:t>Hashing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263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Common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Cardinality estimation</a:t>
            </a:r>
          </a:p>
          <a:p>
            <a:pPr lvl="1"/>
            <a:r>
              <a:rPr lang="en-US" dirty="0" smtClean="0"/>
              <a:t>What’s the cardinality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unique visitors to this page?</a:t>
            </a:r>
          </a:p>
          <a:p>
            <a:r>
              <a:rPr lang="en-US" dirty="0" smtClean="0"/>
              <a:t>Set membership</a:t>
            </a:r>
          </a:p>
          <a:p>
            <a:pPr lvl="1"/>
            <a:r>
              <a:rPr lang="en-US" dirty="0" smtClean="0"/>
              <a:t>Is </a:t>
            </a:r>
            <a:r>
              <a:rPr lang="en-US" i="1" dirty="0" smtClean="0"/>
              <a:t>x</a:t>
            </a:r>
            <a:r>
              <a:rPr lang="en-US" dirty="0" smtClean="0"/>
              <a:t> a member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Has this user seen this ad before?</a:t>
            </a:r>
          </a:p>
          <a:p>
            <a:r>
              <a:rPr lang="en-US" dirty="0" smtClean="0"/>
              <a:t>Frequency estimation</a:t>
            </a:r>
          </a:p>
          <a:p>
            <a:pPr lvl="1"/>
            <a:r>
              <a:rPr lang="en-US" dirty="0" smtClean="0"/>
              <a:t>How many times have we observed </a:t>
            </a:r>
            <a:r>
              <a:rPr lang="en-US" i="1" dirty="0" smtClean="0"/>
              <a:t>x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queries has this user issued?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864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864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64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28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628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28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599313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HyperLogLog</a:t>
            </a:r>
            <a:r>
              <a:rPr lang="en-US" dirty="0" smtClean="0"/>
              <a:t> 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cardinality estimation of set</a:t>
            </a:r>
          </a:p>
          <a:p>
            <a:pPr lvl="1"/>
            <a:r>
              <a:rPr lang="en-US" dirty="0" smtClean="0"/>
              <a:t>size() → number of unique elements in the set</a:t>
            </a:r>
          </a:p>
          <a:p>
            <a:r>
              <a:rPr lang="en-US" dirty="0" smtClean="0"/>
              <a:t>Observation: let’s hash each item and examine the hash code</a:t>
            </a:r>
          </a:p>
          <a:p>
            <a:pPr lvl="1"/>
            <a:r>
              <a:rPr lang="en-US" dirty="0" smtClean="0"/>
              <a:t>On expectation, 1/2 of the hash codes will start with 1</a:t>
            </a:r>
          </a:p>
          <a:p>
            <a:pPr lvl="1"/>
            <a:r>
              <a:rPr lang="en-US" dirty="0" smtClean="0"/>
              <a:t>On expectation, 1/4 of the hash codes will start with 01</a:t>
            </a:r>
          </a:p>
          <a:p>
            <a:pPr lvl="1"/>
            <a:r>
              <a:rPr lang="en-US" dirty="0" smtClean="0"/>
              <a:t>On expectation, 1/8 of the hash codes will start with 001</a:t>
            </a:r>
          </a:p>
          <a:p>
            <a:pPr lvl="1"/>
            <a:r>
              <a:rPr lang="en-US" dirty="0" smtClean="0"/>
              <a:t>On expectation, 1/16 of the hash codes will start with 0001</a:t>
            </a:r>
          </a:p>
          <a:p>
            <a:pPr lvl="1"/>
            <a:r>
              <a:rPr lang="en-US" dirty="0" smtClean="0"/>
              <a:t>…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029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How do we take advantage of this observation?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760243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keep track of set membership</a:t>
            </a:r>
          </a:p>
          <a:p>
            <a:pPr lvl="1"/>
            <a:r>
              <a:rPr lang="en-US" dirty="0" smtClean="0"/>
              <a:t>put(</a:t>
            </a:r>
            <a:r>
              <a:rPr lang="en-US" i="1" dirty="0" smtClean="0"/>
              <a:t>x</a:t>
            </a:r>
            <a:r>
              <a:rPr lang="en-US" dirty="0" smtClean="0"/>
              <a:t>) </a:t>
            </a:r>
            <a:r>
              <a:rPr lang="en-US" dirty="0"/>
              <a:t>→ </a:t>
            </a:r>
            <a:r>
              <a:rPr lang="en-US" dirty="0" smtClean="0"/>
              <a:t>insert </a:t>
            </a:r>
            <a:r>
              <a:rPr lang="en-US" i="1" dirty="0" smtClean="0"/>
              <a:t>x</a:t>
            </a:r>
            <a:r>
              <a:rPr lang="en-US" dirty="0" smtClean="0"/>
              <a:t> into the set</a:t>
            </a:r>
          </a:p>
          <a:p>
            <a:pPr lvl="1"/>
            <a:r>
              <a:rPr lang="en-US" dirty="0" smtClean="0"/>
              <a:t>contains(</a:t>
            </a:r>
            <a:r>
              <a:rPr lang="en-US" i="1" dirty="0"/>
              <a:t>x</a:t>
            </a:r>
            <a:r>
              <a:rPr lang="en-US" dirty="0" smtClean="0"/>
              <a:t>) → yes if </a:t>
            </a:r>
            <a:r>
              <a:rPr lang="en-US" i="1" dirty="0" smtClean="0"/>
              <a:t>x</a:t>
            </a:r>
            <a:r>
              <a:rPr lang="en-US" dirty="0" smtClean="0"/>
              <a:t> is a member of the set</a:t>
            </a:r>
          </a:p>
          <a:p>
            <a:r>
              <a:rPr lang="en-US" dirty="0" smtClean="0"/>
              <a:t>Components</a:t>
            </a:r>
          </a:p>
          <a:p>
            <a:pPr lvl="1"/>
            <a:r>
              <a:rPr lang="en-US" i="1" dirty="0" smtClean="0"/>
              <a:t>m</a:t>
            </a:r>
            <a:r>
              <a:rPr lang="en-US" dirty="0" smtClean="0"/>
              <a:t>-bit bit vector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i="1" dirty="0" smtClean="0"/>
              <a:t>k</a:t>
            </a:r>
            <a:r>
              <a:rPr lang="en-US" dirty="0" smtClean="0"/>
              <a:t> hash functions: </a:t>
            </a:r>
            <a:r>
              <a:rPr lang="en-US" i="1" dirty="0" smtClean="0"/>
              <a:t>h</a:t>
            </a:r>
            <a:r>
              <a:rPr lang="en-US" i="1" baseline="-25000" dirty="0" smtClean="0"/>
              <a:t>1</a:t>
            </a:r>
            <a:r>
              <a:rPr lang="en-US" dirty="0" smtClean="0"/>
              <a:t> … </a:t>
            </a:r>
            <a:r>
              <a:rPr lang="en-US" i="1" dirty="0" smtClean="0"/>
              <a:t>h</a:t>
            </a:r>
            <a:r>
              <a:rPr lang="en-US" i="1" baseline="-25000" dirty="0" smtClean="0"/>
              <a:t>k</a:t>
            </a:r>
            <a:endParaRPr lang="en-US" i="1" baseline="-25000" dirty="0"/>
          </a:p>
          <a:p>
            <a:pPr lvl="1"/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371600" y="3505200"/>
            <a:ext cx="6324600" cy="457200"/>
            <a:chOff x="1371600" y="3505200"/>
            <a:chExt cx="6324600" cy="4572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176845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put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8501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put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020526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9952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5181600" y="3124200"/>
            <a:ext cx="3581400" cy="1295400"/>
            <a:chOff x="5562600" y="3200400"/>
            <a:chExt cx="3581400" cy="1295400"/>
          </a:xfrm>
        </p:grpSpPr>
        <p:sp>
          <p:nvSpPr>
            <p:cNvPr id="3" name="Double Brace 2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= YES  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99591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0096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data stream?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Sequence of items:</a:t>
            </a:r>
          </a:p>
          <a:p>
            <a:pPr lvl="1"/>
            <a:r>
              <a:rPr lang="en-US" dirty="0" smtClean="0"/>
              <a:t>Structured (e.g., tuples)</a:t>
            </a:r>
          </a:p>
          <a:p>
            <a:pPr lvl="1"/>
            <a:r>
              <a:rPr lang="en-US" dirty="0" smtClean="0"/>
              <a:t>Ordered (explicitly or </a:t>
            </a:r>
            <a:r>
              <a:rPr lang="en-US" dirty="0" err="1" smtClean="0"/>
              <a:t>timestamped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Arriving continuously at high volumes</a:t>
            </a:r>
          </a:p>
          <a:p>
            <a:pPr lvl="1"/>
            <a:r>
              <a:rPr lang="en-US" dirty="0" smtClean="0"/>
              <a:t>Impossible to store entirely</a:t>
            </a:r>
          </a:p>
          <a:p>
            <a:pPr lvl="1"/>
            <a:r>
              <a:rPr lang="en-US" dirty="0" smtClean="0"/>
              <a:t>Sometimes not process to even examine all items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5423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  <a:endParaRPr kumimoji="0" lang="en-US" sz="18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0" y="6029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going on here?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5181600" y="3124200"/>
            <a:ext cx="3581400" cy="1295400"/>
            <a:chOff x="5562600" y="3200400"/>
            <a:chExt cx="3581400" cy="1295400"/>
          </a:xfrm>
        </p:grpSpPr>
        <p:sp>
          <p:nvSpPr>
            <p:cNvPr id="40" name="Double Brace 39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= NO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86734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Error properties: contains(</a:t>
            </a:r>
            <a:r>
              <a:rPr lang="en-US" i="1" dirty="0" smtClean="0"/>
              <a:t>x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False positives possible</a:t>
            </a:r>
          </a:p>
          <a:p>
            <a:pPr lvl="1"/>
            <a:r>
              <a:rPr lang="en-US" dirty="0" smtClean="0"/>
              <a:t>No false negatives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smtClean="0"/>
              <a:t>Constraints: capacity, error probability</a:t>
            </a:r>
          </a:p>
          <a:p>
            <a:pPr lvl="1"/>
            <a:r>
              <a:rPr lang="en-US" dirty="0" smtClean="0"/>
              <a:t>Tunable parameters: size of bit vector </a:t>
            </a:r>
            <a:r>
              <a:rPr lang="en-US" i="1" dirty="0" smtClean="0"/>
              <a:t>m</a:t>
            </a:r>
            <a:r>
              <a:rPr lang="en-US" dirty="0" smtClean="0"/>
              <a:t>, number of hash functions </a:t>
            </a:r>
            <a:r>
              <a:rPr lang="en-US" i="1" dirty="0" smtClean="0"/>
              <a:t>k</a:t>
            </a:r>
            <a:endParaRPr lang="en-US" i="1" baseline="-25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8399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frequency estimation</a:t>
            </a:r>
          </a:p>
          <a:p>
            <a:pPr lvl="1"/>
            <a:r>
              <a:rPr lang="en-US" dirty="0" smtClean="0"/>
              <a:t>put(</a:t>
            </a:r>
            <a:r>
              <a:rPr lang="en-US" i="1" dirty="0" smtClean="0"/>
              <a:t>x</a:t>
            </a:r>
            <a:r>
              <a:rPr lang="en-US" dirty="0" smtClean="0"/>
              <a:t>) </a:t>
            </a:r>
            <a:r>
              <a:rPr lang="en-US" dirty="0"/>
              <a:t>→ </a:t>
            </a:r>
            <a:r>
              <a:rPr lang="en-US" dirty="0" smtClean="0"/>
              <a:t>increment count of </a:t>
            </a:r>
            <a:r>
              <a:rPr lang="en-US" i="1" dirty="0" smtClean="0"/>
              <a:t>x</a:t>
            </a:r>
            <a:r>
              <a:rPr lang="en-US" dirty="0" smtClean="0"/>
              <a:t> by one</a:t>
            </a:r>
          </a:p>
          <a:p>
            <a:pPr lvl="1"/>
            <a:r>
              <a:rPr lang="en-US" dirty="0" smtClean="0"/>
              <a:t>get(</a:t>
            </a:r>
            <a:r>
              <a:rPr lang="en-US" i="1" dirty="0"/>
              <a:t>x</a:t>
            </a:r>
            <a:r>
              <a:rPr lang="en-US" dirty="0" smtClean="0"/>
              <a:t>) → returns the frequency of </a:t>
            </a:r>
            <a:r>
              <a:rPr lang="en-US" i="1" dirty="0" smtClean="0"/>
              <a:t>x</a:t>
            </a:r>
            <a:endParaRPr lang="en-US" dirty="0" smtClean="0"/>
          </a:p>
          <a:p>
            <a:r>
              <a:rPr lang="en-US" dirty="0" smtClean="0"/>
              <a:t>Components</a:t>
            </a:r>
          </a:p>
          <a:p>
            <a:pPr lvl="1"/>
            <a:r>
              <a:rPr lang="en-US" i="1" dirty="0"/>
              <a:t>k</a:t>
            </a:r>
            <a:r>
              <a:rPr lang="en-US" dirty="0"/>
              <a:t> hash functions: </a:t>
            </a:r>
            <a:r>
              <a:rPr lang="en-US" i="1" dirty="0"/>
              <a:t>h</a:t>
            </a:r>
            <a:r>
              <a:rPr lang="en-US" i="1" baseline="-25000" dirty="0"/>
              <a:t>1</a:t>
            </a:r>
            <a:r>
              <a:rPr lang="en-US" dirty="0"/>
              <a:t> … </a:t>
            </a:r>
            <a:r>
              <a:rPr lang="en-US" i="1" dirty="0"/>
              <a:t>h</a:t>
            </a:r>
            <a:r>
              <a:rPr lang="en-US" i="1" baseline="-25000" dirty="0"/>
              <a:t>k</a:t>
            </a:r>
          </a:p>
          <a:p>
            <a:pPr lvl="1"/>
            <a:r>
              <a:rPr lang="en-US" i="1" dirty="0" smtClean="0"/>
              <a:t>m </a:t>
            </a:r>
            <a:r>
              <a:rPr lang="en-US" dirty="0" smtClean="0"/>
              <a:t>by</a:t>
            </a:r>
            <a:r>
              <a:rPr lang="en-US" i="1" dirty="0" smtClean="0"/>
              <a:t> k</a:t>
            </a:r>
            <a:r>
              <a:rPr lang="en-US" dirty="0" smtClean="0"/>
              <a:t> array of counters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685800" y="3733800"/>
            <a:ext cx="7010400" cy="2743200"/>
            <a:chOff x="685800" y="3733800"/>
            <a:chExt cx="7010400" cy="27432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cxnSp>
          <p:nvCxnSpPr>
            <p:cNvPr id="52" name="Straight Arrow Connector 51"/>
            <p:cNvCxnSpPr/>
            <p:nvPr/>
          </p:nvCxnSpPr>
          <p:spPr bwMode="auto">
            <a:xfrm>
              <a:off x="1295400" y="4114800"/>
              <a:ext cx="6400800" cy="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 bwMode="auto">
            <a:xfrm>
              <a:off x="1143000" y="4343400"/>
              <a:ext cx="0" cy="213360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3886200" y="3733800"/>
              <a:ext cx="1295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m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85800" y="5162490"/>
              <a:ext cx="533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k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78095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8454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05000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4446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994152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3078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364099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4918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/>
      <p:bldP spid="56" grpId="0"/>
      <p:bldP spid="57" grpId="0"/>
      <p:bldP spid="58" grpId="0"/>
      <p:bldP spid="6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do with data streams?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Network </a:t>
            </a:r>
            <a:r>
              <a:rPr lang="en-US" dirty="0" smtClean="0"/>
              <a:t>traffic monitoring</a:t>
            </a:r>
          </a:p>
          <a:p>
            <a:r>
              <a:rPr lang="en-US" dirty="0" smtClean="0"/>
              <a:t>Datacenter telemetry monitoring</a:t>
            </a:r>
          </a:p>
          <a:p>
            <a:r>
              <a:rPr lang="en-US" dirty="0" smtClean="0"/>
              <a:t>Sensor networks monitoring</a:t>
            </a:r>
          </a:p>
          <a:p>
            <a:r>
              <a:rPr lang="en-US" dirty="0" smtClean="0"/>
              <a:t>Credit card fraud detection</a:t>
            </a:r>
          </a:p>
          <a:p>
            <a:r>
              <a:rPr lang="en-US" dirty="0" smtClean="0"/>
              <a:t>Stock market analysis</a:t>
            </a:r>
          </a:p>
          <a:p>
            <a:r>
              <a:rPr lang="en-US" dirty="0" smtClean="0"/>
              <a:t>Online mining of click streams</a:t>
            </a:r>
          </a:p>
          <a:p>
            <a:r>
              <a:rPr lang="en-US" dirty="0" smtClean="0"/>
              <a:t>Monitoring social media streams</a:t>
            </a:r>
          </a:p>
        </p:txBody>
      </p:sp>
    </p:spTree>
    <p:extLst>
      <p:ext uri="{BB962C8B-B14F-4D97-AF65-F5344CB8AC3E}">
        <p14:creationId xmlns:p14="http://schemas.microsoft.com/office/powerpoint/2010/main" val="42345758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71" name="TextBox 70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= 2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8" name="Double Brace 67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77813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8777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/>
      <p:bldP spid="69" grpId="0"/>
      <p:bldP spid="70" grpId="0"/>
      <p:bldP spid="71" grpId="0"/>
      <p:bldP spid="7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  <a:endPara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(x)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64" name="TextBox 63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= 1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6" name="Double Brace 65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(x)]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8821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Error properties:</a:t>
            </a:r>
          </a:p>
          <a:p>
            <a:pPr lvl="1"/>
            <a:r>
              <a:rPr lang="en-US" dirty="0" smtClean="0"/>
              <a:t>Reasonable estimation of heavy-hitters</a:t>
            </a:r>
          </a:p>
          <a:p>
            <a:pPr lvl="1"/>
            <a:r>
              <a:rPr lang="en-US" dirty="0" smtClean="0"/>
              <a:t>Frequent over-estimation of tail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smtClean="0"/>
              <a:t>Constraints: number of distinct events, distribution of events, </a:t>
            </a:r>
            <a:r>
              <a:rPr lang="en-US" smtClean="0"/>
              <a:t>error bounds</a:t>
            </a:r>
            <a:endParaRPr lang="en-US" dirty="0" smtClean="0"/>
          </a:p>
          <a:p>
            <a:pPr lvl="1"/>
            <a:r>
              <a:rPr lang="en-US" dirty="0" smtClean="0"/>
              <a:t>Tunable parameters: number of counters </a:t>
            </a:r>
            <a:r>
              <a:rPr lang="en-US" i="1" dirty="0" smtClean="0"/>
              <a:t>m</a:t>
            </a:r>
            <a:r>
              <a:rPr lang="en-US" dirty="0" smtClean="0"/>
              <a:t>, number of hash functions </a:t>
            </a:r>
            <a:r>
              <a:rPr lang="en-US" i="1" dirty="0" smtClean="0"/>
              <a:t>k</a:t>
            </a:r>
            <a:r>
              <a:rPr lang="en-US" dirty="0" smtClean="0"/>
              <a:t>, size of counters</a:t>
            </a:r>
            <a:endParaRPr lang="en-US" baseline="-25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429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Common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Cardinality estimation</a:t>
            </a:r>
          </a:p>
          <a:p>
            <a:pPr lvl="1"/>
            <a:r>
              <a:rPr lang="en-US" dirty="0" smtClean="0"/>
              <a:t>What’s the cardinality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unique visitors to this page?</a:t>
            </a:r>
          </a:p>
          <a:p>
            <a:r>
              <a:rPr lang="en-US" dirty="0" smtClean="0"/>
              <a:t>Set membership</a:t>
            </a:r>
          </a:p>
          <a:p>
            <a:pPr lvl="1"/>
            <a:r>
              <a:rPr lang="en-US" dirty="0" smtClean="0"/>
              <a:t>Is </a:t>
            </a:r>
            <a:r>
              <a:rPr lang="en-US" i="1" dirty="0" smtClean="0"/>
              <a:t>x</a:t>
            </a:r>
            <a:r>
              <a:rPr lang="en-US" dirty="0" smtClean="0"/>
              <a:t> a member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Has this user seen this ad before?</a:t>
            </a:r>
          </a:p>
          <a:p>
            <a:r>
              <a:rPr lang="en-US" dirty="0" smtClean="0"/>
              <a:t>Frequency estimation</a:t>
            </a:r>
          </a:p>
          <a:p>
            <a:pPr lvl="1"/>
            <a:r>
              <a:rPr lang="en-US" dirty="0" smtClean="0"/>
              <a:t>How many times have we observed </a:t>
            </a:r>
            <a:r>
              <a:rPr lang="en-US" i="1" dirty="0" smtClean="0"/>
              <a:t>x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queries has this user issued?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864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864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64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28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628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28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724273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</a:t>
            </a:r>
            <a:r>
              <a:rPr lang="en-US" sz="1000" b="0" dirty="0" smtClean="0"/>
              <a:t>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200" dirty="0" smtClean="0">
                <a:latin typeface="Gill Sans"/>
                <a:cs typeface="Gill Sans"/>
              </a:rPr>
              <a:t>Stream Processing Architectures</a:t>
            </a:r>
            <a:endParaRPr lang="en-US" sz="32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523058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won’t cover…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Highly-specialized custom solutions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74668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Common Architecture</a:t>
            </a:r>
            <a:endParaRPr lang="en-US" sz="28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81000" y="4495800"/>
            <a:ext cx="8458200" cy="2057400"/>
          </a:xfrm>
        </p:spPr>
        <p:txBody>
          <a:bodyPr/>
          <a:lstStyle/>
          <a:p>
            <a:pPr lvl="0"/>
            <a:r>
              <a:rPr lang="en-US" dirty="0">
                <a:solidFill>
                  <a:srgbClr val="000000"/>
                </a:solidFill>
              </a:rPr>
              <a:t>Data stream management system (DSMS</a:t>
            </a:r>
            <a:r>
              <a:rPr lang="en-US" dirty="0" smtClean="0">
                <a:solidFill>
                  <a:srgbClr val="000000"/>
                </a:solidFill>
              </a:rPr>
              <a:t>) </a:t>
            </a:r>
            <a:r>
              <a:rPr lang="en-US" dirty="0">
                <a:solidFill>
                  <a:srgbClr val="000000"/>
                </a:solidFill>
              </a:rPr>
              <a:t>at </a:t>
            </a:r>
            <a:r>
              <a:rPr lang="en-US" dirty="0" smtClean="0">
                <a:solidFill>
                  <a:srgbClr val="000000"/>
                </a:solidFill>
              </a:rPr>
              <a:t>observation </a:t>
            </a:r>
            <a:r>
              <a:rPr lang="en-US" dirty="0">
                <a:solidFill>
                  <a:srgbClr val="000000"/>
                </a:solidFill>
              </a:rPr>
              <a:t>points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Voluminous streams-in, reduced streams-out</a:t>
            </a:r>
          </a:p>
          <a:p>
            <a:pPr lvl="0"/>
            <a:r>
              <a:rPr lang="en-US" dirty="0">
                <a:solidFill>
                  <a:srgbClr val="000000"/>
                </a:solidFill>
              </a:rPr>
              <a:t>Database management system (DBMS)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Outputs of </a:t>
            </a:r>
            <a:r>
              <a:rPr lang="en-US" dirty="0" smtClean="0">
                <a:solidFill>
                  <a:srgbClr val="000000"/>
                </a:solidFill>
              </a:rPr>
              <a:t>DSMS </a:t>
            </a:r>
            <a:r>
              <a:rPr lang="en-US" dirty="0">
                <a:solidFill>
                  <a:srgbClr val="000000"/>
                </a:solidFill>
              </a:rPr>
              <a:t>can be treated as data feeds to </a:t>
            </a:r>
            <a:r>
              <a:rPr lang="en-US" dirty="0" smtClean="0">
                <a:solidFill>
                  <a:srgbClr val="000000"/>
                </a:solidFill>
              </a:rPr>
              <a:t>databases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683568" y="1484784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83568" y="2132856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439652" y="1700808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439652" y="1916832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83568" y="2852936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683568" y="3501008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439652" y="3068960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439652" y="3284984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2843808" y="1628800"/>
            <a:ext cx="1152128" cy="504056"/>
          </a:xfrm>
          <a:prstGeom prst="round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ea typeface="ＭＳ Ｐゴシック" charset="0"/>
                <a:cs typeface="Gill Sans"/>
              </a:rPr>
              <a:t>DSMS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 bwMode="auto">
          <a:xfrm>
            <a:off x="2843808" y="2996952"/>
            <a:ext cx="1152128" cy="504056"/>
          </a:xfrm>
          <a:prstGeom prst="round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ea typeface="ＭＳ Ｐゴシック" charset="0"/>
                <a:cs typeface="Gill Sans"/>
              </a:rPr>
              <a:t>DSMS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cxnSp>
        <p:nvCxnSpPr>
          <p:cNvPr id="18" name="Straight Arrow Connector 17"/>
          <p:cNvCxnSpPr>
            <a:stCxn id="4" idx="3"/>
            <a:endCxn id="15" idx="1"/>
          </p:cNvCxnSpPr>
          <p:nvPr/>
        </p:nvCxnSpPr>
        <p:spPr bwMode="auto">
          <a:xfrm>
            <a:off x="2339752" y="1556792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1" name="Straight Arrow Connector 20"/>
          <p:cNvCxnSpPr>
            <a:stCxn id="5" idx="3"/>
            <a:endCxn id="15" idx="1"/>
          </p:cNvCxnSpPr>
          <p:nvPr/>
        </p:nvCxnSpPr>
        <p:spPr bwMode="auto">
          <a:xfrm flipV="1">
            <a:off x="2339752" y="1880828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Straight Arrow Connector 22"/>
          <p:cNvCxnSpPr>
            <a:stCxn id="11" idx="3"/>
            <a:endCxn id="16" idx="1"/>
          </p:cNvCxnSpPr>
          <p:nvPr/>
        </p:nvCxnSpPr>
        <p:spPr bwMode="auto">
          <a:xfrm>
            <a:off x="2339752" y="2924944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Straight Arrow Connector 24"/>
          <p:cNvCxnSpPr>
            <a:stCxn id="12" idx="3"/>
            <a:endCxn id="16" idx="1"/>
          </p:cNvCxnSpPr>
          <p:nvPr/>
        </p:nvCxnSpPr>
        <p:spPr bwMode="auto">
          <a:xfrm flipV="1">
            <a:off x="2339752" y="3248980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7" name="Curved Connector 26"/>
          <p:cNvCxnSpPr>
            <a:stCxn id="15" idx="3"/>
            <a:endCxn id="15" idx="0"/>
          </p:cNvCxnSpPr>
          <p:nvPr/>
        </p:nvCxnSpPr>
        <p:spPr bwMode="auto">
          <a:xfrm flipH="1" flipV="1">
            <a:off x="3419872" y="1628800"/>
            <a:ext cx="576064" cy="252028"/>
          </a:xfrm>
          <a:prstGeom prst="curvedConnector4">
            <a:avLst>
              <a:gd name="adj1" fmla="val -39683"/>
              <a:gd name="adj2" fmla="val 190704"/>
            </a:avLst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0" name="Curved Connector 29"/>
          <p:cNvCxnSpPr>
            <a:stCxn id="16" idx="3"/>
            <a:endCxn id="16" idx="2"/>
          </p:cNvCxnSpPr>
          <p:nvPr/>
        </p:nvCxnSpPr>
        <p:spPr bwMode="auto">
          <a:xfrm flipH="1">
            <a:off x="3419872" y="3248980"/>
            <a:ext cx="576064" cy="252028"/>
          </a:xfrm>
          <a:prstGeom prst="curvedConnector4">
            <a:avLst>
              <a:gd name="adj1" fmla="val -39683"/>
              <a:gd name="adj2" fmla="val 190704"/>
            </a:avLst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Rectangle 30"/>
          <p:cNvSpPr/>
          <p:nvPr/>
        </p:nvSpPr>
        <p:spPr bwMode="auto">
          <a:xfrm>
            <a:off x="4932040" y="2132856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4932040" y="2780928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3" name="Rectangle 32"/>
          <p:cNvSpPr/>
          <p:nvPr/>
        </p:nvSpPr>
        <p:spPr bwMode="auto">
          <a:xfrm>
            <a:off x="5688124" y="2348880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688124" y="2564904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5" name="Can 34"/>
          <p:cNvSpPr/>
          <p:nvPr/>
        </p:nvSpPr>
        <p:spPr bwMode="auto">
          <a:xfrm>
            <a:off x="7308304" y="2132856"/>
            <a:ext cx="1080120" cy="792088"/>
          </a:xfrm>
          <a:prstGeom prst="can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ea typeface="ＭＳ Ｐゴシック" charset="0"/>
                <a:cs typeface="Gill Sans"/>
              </a:rPr>
              <a:t>DBMS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cxnSp>
        <p:nvCxnSpPr>
          <p:cNvPr id="37" name="Curved Connector 36"/>
          <p:cNvCxnSpPr>
            <a:stCxn id="35" idx="4"/>
            <a:endCxn id="35" idx="1"/>
          </p:cNvCxnSpPr>
          <p:nvPr/>
        </p:nvCxnSpPr>
        <p:spPr bwMode="auto">
          <a:xfrm flipH="1" flipV="1">
            <a:off x="7848364" y="2132856"/>
            <a:ext cx="540060" cy="396044"/>
          </a:xfrm>
          <a:prstGeom prst="curvedConnector4">
            <a:avLst>
              <a:gd name="adj1" fmla="val -42329"/>
              <a:gd name="adj2" fmla="val 157721"/>
            </a:avLst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Arrow Connector 38"/>
          <p:cNvCxnSpPr>
            <a:stCxn id="15" idx="3"/>
            <a:endCxn id="31" idx="1"/>
          </p:cNvCxnSpPr>
          <p:nvPr/>
        </p:nvCxnSpPr>
        <p:spPr bwMode="auto">
          <a:xfrm>
            <a:off x="3995936" y="1880828"/>
            <a:ext cx="936104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1" name="Straight Arrow Connector 40"/>
          <p:cNvCxnSpPr>
            <a:stCxn id="16" idx="3"/>
            <a:endCxn id="32" idx="1"/>
          </p:cNvCxnSpPr>
          <p:nvPr/>
        </p:nvCxnSpPr>
        <p:spPr bwMode="auto">
          <a:xfrm flipV="1">
            <a:off x="3995936" y="2852936"/>
            <a:ext cx="936104" cy="3960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Arrow Connector 42"/>
          <p:cNvCxnSpPr>
            <a:stCxn id="31" idx="3"/>
            <a:endCxn id="35" idx="2"/>
          </p:cNvCxnSpPr>
          <p:nvPr/>
        </p:nvCxnSpPr>
        <p:spPr bwMode="auto">
          <a:xfrm>
            <a:off x="6588224" y="2204864"/>
            <a:ext cx="720080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Arrow Connector 44"/>
          <p:cNvCxnSpPr>
            <a:stCxn id="32" idx="3"/>
            <a:endCxn id="35" idx="2"/>
          </p:cNvCxnSpPr>
          <p:nvPr/>
        </p:nvCxnSpPr>
        <p:spPr bwMode="auto">
          <a:xfrm flipV="1">
            <a:off x="6588224" y="2528900"/>
            <a:ext cx="720080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7" name="TextBox 46"/>
          <p:cNvSpPr txBox="1"/>
          <p:nvPr/>
        </p:nvSpPr>
        <p:spPr>
          <a:xfrm>
            <a:off x="790984" y="3645024"/>
            <a:ext cx="15396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Gill Sans"/>
                <a:cs typeface="Gill Sans"/>
              </a:rPr>
              <a:t>d</a:t>
            </a:r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ata streams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275856" y="3789040"/>
            <a:ext cx="945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queries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668344" y="1484784"/>
            <a:ext cx="945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queries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229239" y="1700808"/>
            <a:ext cx="1257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Gill Sans"/>
                <a:cs typeface="Gill Sans"/>
              </a:rPr>
              <a:t>d</a:t>
            </a:r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ata feeds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cxnSp>
        <p:nvCxnSpPr>
          <p:cNvPr id="55" name="Straight Connector 54"/>
          <p:cNvCxnSpPr/>
          <p:nvPr/>
        </p:nvCxnSpPr>
        <p:spPr bwMode="auto">
          <a:xfrm>
            <a:off x="4572000" y="1196752"/>
            <a:ext cx="0" cy="266429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5246628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DBMS vs. DSMS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534987" y="1773238"/>
            <a:ext cx="4113213" cy="338455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284163" indent="-284163">
              <a:buNone/>
            </a:pPr>
            <a:r>
              <a:rPr lang="en-US" sz="2400" dirty="0" smtClean="0">
                <a:latin typeface="Gill Sans"/>
                <a:cs typeface="Gill Sans"/>
              </a:rPr>
              <a:t>DBMS</a:t>
            </a:r>
          </a:p>
          <a:p>
            <a:pPr marL="284163" lvl="1" indent="-284163"/>
            <a:r>
              <a:rPr lang="en-US" sz="2000" dirty="0">
                <a:latin typeface="Gill Sans"/>
                <a:cs typeface="Gill Sans"/>
              </a:rPr>
              <a:t>Model: persistent relations </a:t>
            </a: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Relation</a:t>
            </a:r>
            <a:r>
              <a:rPr lang="en-US" sz="2000" dirty="0">
                <a:latin typeface="Gill Sans"/>
                <a:cs typeface="Gill Sans"/>
              </a:rPr>
              <a:t>: tuple set/</a:t>
            </a:r>
            <a:r>
              <a:rPr lang="en-US" sz="2000" dirty="0" smtClean="0">
                <a:latin typeface="Gill Sans"/>
                <a:cs typeface="Gill Sans"/>
              </a:rPr>
              <a:t>bag</a:t>
            </a:r>
            <a:endParaRPr lang="en-US" sz="2000" dirty="0">
              <a:latin typeface="Gill Sans"/>
              <a:cs typeface="Gill Sans"/>
            </a:endParaRP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Data </a:t>
            </a:r>
            <a:r>
              <a:rPr lang="en-US" sz="2000" dirty="0">
                <a:latin typeface="Gill Sans"/>
                <a:cs typeface="Gill Sans"/>
              </a:rPr>
              <a:t>update: modifications </a:t>
            </a: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</a:t>
            </a:r>
            <a:r>
              <a:rPr lang="en-US" sz="2000" dirty="0">
                <a:latin typeface="Gill Sans"/>
                <a:cs typeface="Gill Sans"/>
              </a:rPr>
              <a:t>: transient </a:t>
            </a:r>
            <a:endParaRPr lang="en-US" sz="2000" dirty="0" smtClean="0">
              <a:latin typeface="Gill Sans"/>
              <a:cs typeface="Gill Sans"/>
            </a:endParaRP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 answer</a:t>
            </a:r>
            <a:r>
              <a:rPr lang="en-US" sz="2000" dirty="0">
                <a:latin typeface="Gill Sans"/>
                <a:cs typeface="Gill Sans"/>
              </a:rPr>
              <a:t>: </a:t>
            </a:r>
            <a:r>
              <a:rPr lang="en-US" sz="2000" dirty="0" smtClean="0">
                <a:latin typeface="Gill Sans"/>
                <a:cs typeface="Gill Sans"/>
              </a:rPr>
              <a:t>exact</a:t>
            </a:r>
            <a:endParaRPr lang="en-US" sz="2000" dirty="0">
              <a:latin typeface="Gill Sans"/>
              <a:cs typeface="Gill Sans"/>
            </a:endParaRP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evaluation: arbitrary </a:t>
            </a: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plan: fixed </a:t>
            </a:r>
          </a:p>
          <a:p>
            <a:pPr marL="284163" indent="-284163"/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4800600" y="1773238"/>
            <a:ext cx="4114800" cy="3384550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12700" indent="0">
              <a:buNone/>
            </a:pPr>
            <a:r>
              <a:rPr lang="en-US" sz="2400" dirty="0" smtClean="0">
                <a:latin typeface="Gill Sans"/>
                <a:cs typeface="Gill Sans"/>
              </a:rPr>
              <a:t>DSMS</a:t>
            </a:r>
          </a:p>
          <a:p>
            <a:pPr marL="296863" lvl="1" indent="-284163"/>
            <a:r>
              <a:rPr lang="en-US" sz="2000" dirty="0">
                <a:latin typeface="Gill Sans"/>
                <a:cs typeface="Gill Sans"/>
              </a:rPr>
              <a:t>Model: </a:t>
            </a:r>
            <a:r>
              <a:rPr lang="en-US" sz="2000" dirty="0" smtClean="0">
                <a:latin typeface="Gill Sans"/>
                <a:cs typeface="Gill Sans"/>
              </a:rPr>
              <a:t>(mostly) transient </a:t>
            </a:r>
            <a:r>
              <a:rPr lang="en-US" sz="2000" dirty="0">
                <a:latin typeface="Gill Sans"/>
                <a:cs typeface="Gill Sans"/>
              </a:rPr>
              <a:t>relations 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Relation</a:t>
            </a:r>
            <a:r>
              <a:rPr lang="en-US" sz="2000" dirty="0">
                <a:latin typeface="Gill Sans"/>
                <a:cs typeface="Gill Sans"/>
              </a:rPr>
              <a:t>: tuple sequence 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Data </a:t>
            </a:r>
            <a:r>
              <a:rPr lang="en-US" sz="2000" dirty="0">
                <a:latin typeface="Gill Sans"/>
                <a:cs typeface="Gill Sans"/>
              </a:rPr>
              <a:t>update: </a:t>
            </a:r>
            <a:r>
              <a:rPr lang="en-US" sz="2000" dirty="0" smtClean="0">
                <a:latin typeface="Gill Sans"/>
                <a:cs typeface="Gill Sans"/>
              </a:rPr>
              <a:t>appends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</a:t>
            </a:r>
            <a:r>
              <a:rPr lang="en-US" sz="2000" dirty="0">
                <a:latin typeface="Gill Sans"/>
                <a:cs typeface="Gill Sans"/>
              </a:rPr>
              <a:t>: persistent </a:t>
            </a:r>
            <a:endParaRPr lang="en-US" sz="2000" dirty="0" smtClean="0">
              <a:latin typeface="Gill Sans"/>
              <a:cs typeface="Gill Sans"/>
            </a:endParaRP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 answer</a:t>
            </a:r>
            <a:r>
              <a:rPr lang="en-US" sz="2000" dirty="0">
                <a:latin typeface="Gill Sans"/>
                <a:cs typeface="Gill Sans"/>
              </a:rPr>
              <a:t>: </a:t>
            </a:r>
            <a:r>
              <a:rPr lang="en-US" sz="2000" dirty="0" smtClean="0">
                <a:latin typeface="Gill Sans"/>
                <a:cs typeface="Gill Sans"/>
              </a:rPr>
              <a:t>approximate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evaluation: one pass 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plan: adaptive </a:t>
            </a:r>
          </a:p>
          <a:p>
            <a:pPr marL="296863" lvl="1" indent="-284163"/>
            <a:endParaRPr lang="en-US" sz="20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781697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it hard?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Intrinsic </a:t>
            </a:r>
            <a:r>
              <a:rPr lang="en-US" dirty="0" smtClean="0"/>
              <a:t>challenges:</a:t>
            </a:r>
            <a:endParaRPr lang="en-US" dirty="0" smtClean="0"/>
          </a:p>
          <a:p>
            <a:pPr lvl="1"/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Velocity</a:t>
            </a:r>
          </a:p>
          <a:p>
            <a:pPr lvl="1"/>
            <a:r>
              <a:rPr lang="en-US" dirty="0" smtClean="0"/>
              <a:t>Limited storage</a:t>
            </a:r>
          </a:p>
          <a:p>
            <a:pPr lvl="1"/>
            <a:r>
              <a:rPr lang="en-US" dirty="0" smtClean="0"/>
              <a:t>Strict latency requirements</a:t>
            </a:r>
          </a:p>
          <a:p>
            <a:pPr lvl="1"/>
            <a:r>
              <a:rPr lang="en-US" dirty="0"/>
              <a:t>Out-of-order delivery</a:t>
            </a:r>
          </a:p>
          <a:p>
            <a:r>
              <a:rPr lang="en-US" dirty="0" smtClean="0"/>
              <a:t>System </a:t>
            </a:r>
            <a:r>
              <a:rPr lang="en-US" dirty="0" smtClean="0"/>
              <a:t>challenges:</a:t>
            </a:r>
            <a:endParaRPr lang="en-US" dirty="0" smtClean="0"/>
          </a:p>
          <a:p>
            <a:pPr lvl="1"/>
            <a:r>
              <a:rPr lang="en-US" dirty="0" smtClean="0"/>
              <a:t>Load balancing</a:t>
            </a:r>
          </a:p>
          <a:p>
            <a:pPr lvl="1"/>
            <a:r>
              <a:rPr lang="en-US" dirty="0" smtClean="0"/>
              <a:t>Unreliable message delivery</a:t>
            </a:r>
          </a:p>
          <a:p>
            <a:pPr lvl="1"/>
            <a:r>
              <a:rPr lang="en-US" dirty="0" smtClean="0"/>
              <a:t>Fault-tolerance</a:t>
            </a:r>
          </a:p>
          <a:p>
            <a:pPr lvl="1"/>
            <a:r>
              <a:rPr lang="en-US" dirty="0" smtClean="0"/>
              <a:t>Consistency semantics (</a:t>
            </a:r>
            <a:r>
              <a:rPr lang="en-US" dirty="0" err="1" smtClean="0"/>
              <a:t>lossy</a:t>
            </a:r>
            <a:r>
              <a:rPr lang="en-US" dirty="0" smtClean="0"/>
              <a:t>, exactly once, at least once, etc.)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46127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exactly do you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“Standard” relational </a:t>
            </a:r>
            <a:r>
              <a:rPr lang="en-US" dirty="0" smtClean="0"/>
              <a:t>operations:</a:t>
            </a:r>
            <a:endParaRPr lang="en-US" dirty="0" smtClean="0"/>
          </a:p>
          <a:p>
            <a:pPr lvl="1"/>
            <a:r>
              <a:rPr lang="en-US" dirty="0" smtClean="0"/>
              <a:t>Select</a:t>
            </a:r>
          </a:p>
          <a:p>
            <a:pPr lvl="1"/>
            <a:r>
              <a:rPr lang="en-US" dirty="0" smtClean="0"/>
              <a:t>Project</a:t>
            </a:r>
          </a:p>
          <a:p>
            <a:pPr lvl="1"/>
            <a:r>
              <a:rPr lang="en-US" dirty="0" smtClean="0"/>
              <a:t>Transform (i.e., apply custom UDF)</a:t>
            </a:r>
          </a:p>
          <a:p>
            <a:pPr lvl="1"/>
            <a:r>
              <a:rPr lang="en-US" dirty="0" smtClean="0"/>
              <a:t>Group by</a:t>
            </a:r>
          </a:p>
          <a:p>
            <a:pPr lvl="1"/>
            <a:r>
              <a:rPr lang="en-US" dirty="0" smtClean="0"/>
              <a:t>Join</a:t>
            </a:r>
          </a:p>
          <a:p>
            <a:pPr lvl="1"/>
            <a:r>
              <a:rPr lang="en-US" dirty="0" smtClean="0"/>
              <a:t>Aggregations</a:t>
            </a:r>
          </a:p>
          <a:p>
            <a:r>
              <a:rPr lang="en-US" dirty="0" smtClean="0"/>
              <a:t>What else do you need to make this “work”?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3062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of 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Group by… aggregate</a:t>
            </a:r>
          </a:p>
          <a:p>
            <a:pPr lvl="1"/>
            <a:r>
              <a:rPr lang="en-US" dirty="0" smtClean="0"/>
              <a:t>When do you stop grouping and start aggregating?</a:t>
            </a:r>
          </a:p>
          <a:p>
            <a:r>
              <a:rPr lang="en-US" dirty="0" smtClean="0"/>
              <a:t>Joining a stream and a static source</a:t>
            </a:r>
          </a:p>
          <a:p>
            <a:pPr lvl="1"/>
            <a:r>
              <a:rPr lang="en-US" dirty="0" smtClean="0"/>
              <a:t>Simple lookup</a:t>
            </a:r>
          </a:p>
          <a:p>
            <a:r>
              <a:rPr lang="en-US" dirty="0" smtClean="0"/>
              <a:t>Joining two streams</a:t>
            </a:r>
          </a:p>
          <a:p>
            <a:pPr lvl="1"/>
            <a:r>
              <a:rPr lang="en-US" dirty="0" smtClean="0"/>
              <a:t>How long do you wait for the join key in the other stream</a:t>
            </a:r>
            <a:r>
              <a:rPr lang="en-US" dirty="0" smtClean="0"/>
              <a:t>?</a:t>
            </a:r>
          </a:p>
          <a:p>
            <a:r>
              <a:rPr lang="en-US" dirty="0" smtClean="0"/>
              <a:t>Joining two streams, group by and aggregation</a:t>
            </a:r>
          </a:p>
          <a:p>
            <a:pPr lvl="1"/>
            <a:r>
              <a:rPr lang="en-US" dirty="0" smtClean="0"/>
              <a:t>When do you stop joining?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solution?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9522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57036</TotalTime>
  <Words>2216</Words>
  <Application>Microsoft Macintosh PowerPoint</Application>
  <PresentationFormat>On-screen Show (4:3)</PresentationFormat>
  <Paragraphs>954</Paragraphs>
  <Slides>47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8" baseType="lpstr">
      <vt:lpstr>Default Design</vt:lpstr>
      <vt:lpstr>PowerPoint Presentation</vt:lpstr>
      <vt:lpstr>Today’s Agenda</vt:lpstr>
      <vt:lpstr>What is a data stream?</vt:lpstr>
      <vt:lpstr>What to do with data streams?</vt:lpstr>
      <vt:lpstr>Common Architecture</vt:lpstr>
      <vt:lpstr>DBMS vs. DSMS</vt:lpstr>
      <vt:lpstr>What makes it hard?</vt:lpstr>
      <vt:lpstr>What exactly do you do?</vt:lpstr>
      <vt:lpstr>Issues of Semantics</vt:lpstr>
      <vt:lpstr>Windows</vt:lpstr>
      <vt:lpstr>Windows on Ordering Attributes</vt:lpstr>
      <vt:lpstr>Windows on Counts</vt:lpstr>
      <vt:lpstr>Windows from “Punctuations”</vt:lpstr>
      <vt:lpstr>PowerPoint Presentation</vt:lpstr>
      <vt:lpstr>“Hello World” Stream Processing</vt:lpstr>
      <vt:lpstr>The Raw Stream…</vt:lpstr>
      <vt:lpstr>Divide Into Windows…</vt:lpstr>
      <vt:lpstr>First Window</vt:lpstr>
      <vt:lpstr>Second Window</vt:lpstr>
      <vt:lpstr>Window Counting</vt:lpstr>
      <vt:lpstr>General Strategies</vt:lpstr>
      <vt:lpstr>Three Common Tasks</vt:lpstr>
      <vt:lpstr>HyperLogLog Counter</vt:lpstr>
      <vt:lpstr>Bloom Filters</vt:lpstr>
      <vt:lpstr>Bloom Filters: put</vt:lpstr>
      <vt:lpstr>Bloom Filters: put</vt:lpstr>
      <vt:lpstr>Bloom Filters: contains</vt:lpstr>
      <vt:lpstr>Bloom Filters: contains</vt:lpstr>
      <vt:lpstr>Bloom Filters: contains</vt:lpstr>
      <vt:lpstr>Bloom Filters: contains</vt:lpstr>
      <vt:lpstr>Bloom Filters</vt:lpstr>
      <vt:lpstr>Count-Min Sketches</vt:lpstr>
      <vt:lpstr>Count-Min Sketches: put</vt:lpstr>
      <vt:lpstr>Count-Min Sketches: put</vt:lpstr>
      <vt:lpstr>Count-Min Sketches: put</vt:lpstr>
      <vt:lpstr>Count-Min Sketches: put</vt:lpstr>
      <vt:lpstr>Count-Min Sketches: put</vt:lpstr>
      <vt:lpstr>Count-Min Sketches: put</vt:lpstr>
      <vt:lpstr>Count-Min Sketches: get</vt:lpstr>
      <vt:lpstr>Count-Min Sketches: get</vt:lpstr>
      <vt:lpstr>Count-Min Sketches: get</vt:lpstr>
      <vt:lpstr>Count-Min Sketches: get</vt:lpstr>
      <vt:lpstr>Count-Min Sketches</vt:lpstr>
      <vt:lpstr>Three Common Tasks</vt:lpstr>
      <vt:lpstr>PowerPoint Presentation</vt:lpstr>
      <vt:lpstr>What we won’t cover…</vt:lpstr>
      <vt:lpstr>PowerPoint Presentation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11724</cp:revision>
  <dcterms:created xsi:type="dcterms:W3CDTF">2012-08-31T06:36:49Z</dcterms:created>
  <dcterms:modified xsi:type="dcterms:W3CDTF">2015-04-19T18:00:47Z</dcterms:modified>
</cp:coreProperties>
</file>